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CE6400-4CA7-4CE8-A7F4-D82CF26CDA3D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BDB58FA-10A9-43D6-BD09-1108B22DCB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aqib.jav@gmail.com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5562600" cy="1371600"/>
          </a:xfrm>
        </p:spPr>
        <p:txBody>
          <a:bodyPr/>
          <a:lstStyle/>
          <a:p>
            <a:r>
              <a:rPr lang="en-US" sz="4000" b="1" cap="none" dirty="0" smtClean="0">
                <a:latin typeface="Arial" pitchFamily="34" charset="0"/>
                <a:cs typeface="Arial" pitchFamily="34" charset="0"/>
              </a:rPr>
              <a:t>Comparison</a:t>
            </a:r>
            <a:r>
              <a:rPr lang="en-US" sz="4000" cap="none" dirty="0" smtClean="0">
                <a:latin typeface="Arial" pitchFamily="34" charset="0"/>
                <a:cs typeface="Arial" pitchFamily="34" charset="0"/>
              </a:rPr>
              <a:t> between</a:t>
            </a:r>
            <a:br>
              <a:rPr lang="en-US" sz="4000" cap="none" dirty="0" smtClean="0">
                <a:latin typeface="Arial" pitchFamily="34" charset="0"/>
                <a:cs typeface="Arial" pitchFamily="34" charset="0"/>
              </a:rPr>
            </a:br>
            <a:r>
              <a:rPr lang="en-US" sz="4000" cap="none" dirty="0" smtClean="0">
                <a:latin typeface="Arial" pitchFamily="34" charset="0"/>
                <a:cs typeface="Arial" pitchFamily="34" charset="0"/>
              </a:rPr>
              <a:t>PMBOK4 and PMBOK5</a:t>
            </a:r>
            <a:endParaRPr lang="en-US" sz="400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562600"/>
            <a:ext cx="4419600" cy="1143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Created by: 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Saqib Javed John 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(PMP, ACP, ITIL, SCJP, SCWCD)</a:t>
            </a:r>
          </a:p>
        </p:txBody>
      </p:sp>
    </p:spTree>
    <p:extLst>
      <p:ext uri="{BB962C8B-B14F-4D97-AF65-F5344CB8AC3E}">
        <p14:creationId xmlns:p14="http://schemas.microsoft.com/office/powerpoint/2010/main" val="16378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Human Resource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3592078"/>
              </p:ext>
            </p:extLst>
          </p:nvPr>
        </p:nvGraphicFramePr>
        <p:xfrm>
          <a:off x="762002" y="1066800"/>
          <a:ext cx="7772398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762000"/>
                <a:gridCol w="2209800"/>
                <a:gridCol w="1752600"/>
                <a:gridCol w="1981200"/>
                <a:gridCol w="762000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82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HR Plan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Acquire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Team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 Project Team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 Project Team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</a:t>
                      </a:r>
                      <a:r>
                        <a:rPr lang="en-US" sz="12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HR Plan</a:t>
                      </a:r>
                      <a:endParaRPr lang="en-US" sz="1200" b="0" i="0" u="none" strike="sng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HR Management</a:t>
                      </a:r>
                      <a:endParaRPr lang="en-US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Acquire Project Team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 Project Team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Manage Project Team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3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Communication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5522067"/>
              </p:ext>
            </p:extLst>
          </p:nvPr>
        </p:nvGraphicFramePr>
        <p:xfrm>
          <a:off x="762002" y="1066800"/>
          <a:ext cx="7654923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1295400"/>
                <a:gridCol w="1527176"/>
                <a:gridCol w="1901824"/>
                <a:gridCol w="1863725"/>
                <a:gridCol w="762000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82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Identify Stakeholders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Communication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Distribute Information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 Stakeholders Expectations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Report Performance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Identify Stakeholders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Communication Management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Distribute Information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 Stakeholders Expectations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 Communication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u="none" strike="sng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Report Performance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 Communication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Risk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0935198"/>
              </p:ext>
            </p:extLst>
          </p:nvPr>
        </p:nvGraphicFramePr>
        <p:xfrm>
          <a:off x="685800" y="914400"/>
          <a:ext cx="7881106" cy="4038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941"/>
                <a:gridCol w="850245"/>
                <a:gridCol w="2677987"/>
                <a:gridCol w="790575"/>
                <a:gridCol w="2406134"/>
                <a:gridCol w="677224"/>
              </a:tblGrid>
              <a:tr h="3847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26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Risk Management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Identify Risks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 Qualitative Risk Analysis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 Quantitative Risk Analysis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Risk Responses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Monitor</a:t>
                      </a:r>
                      <a:r>
                        <a:rPr lang="en-U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and Control Risks</a:t>
                      </a:r>
                      <a:endParaRPr lang="en-U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826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sng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Risk Management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Identify Risks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 Qualitative Risk Analysis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 Quantitative Risk Analysis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Risk Responses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u="none" strike="sng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Monitor</a:t>
                      </a:r>
                      <a:r>
                        <a:rPr lang="en-US" sz="1200" u="none" strike="sng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and Control Risks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 Risks</a:t>
                      </a:r>
                      <a:endParaRPr lang="en-US" sz="120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9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Procurement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0041524"/>
              </p:ext>
            </p:extLst>
          </p:nvPr>
        </p:nvGraphicFramePr>
        <p:xfrm>
          <a:off x="762002" y="1066800"/>
          <a:ext cx="7776050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31"/>
                <a:gridCol w="700088"/>
                <a:gridCol w="1755427"/>
                <a:gridCol w="1717104"/>
                <a:gridCol w="2020462"/>
                <a:gridCol w="1252538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82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Procurement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Conduct Procurements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Administer Procurement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Close Procurement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Procurement Management</a:t>
                      </a:r>
                      <a:endParaRPr lang="en-US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Conduct Procurements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u="none" strike="sng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Administer Procurement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Procurement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Close Procurement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Stakeholder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3815986"/>
              </p:ext>
            </p:extLst>
          </p:nvPr>
        </p:nvGraphicFramePr>
        <p:xfrm>
          <a:off x="762002" y="1066800"/>
          <a:ext cx="7619998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31"/>
                <a:gridCol w="1269767"/>
                <a:gridCol w="1447800"/>
                <a:gridCol w="1676400"/>
                <a:gridCol w="1905000"/>
                <a:gridCol w="990600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82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Stakeholder Management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as a separate knowledge area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was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the part of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PMBOK4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 Stakeholder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Stakeholder Management</a:t>
                      </a:r>
                      <a:endParaRPr lang="en-US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Manage Stakeholder Engagement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Stakeholder</a:t>
                      </a:r>
                      <a:r>
                        <a:rPr lang="en-US" sz="1200" b="1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Management</a:t>
                      </a:r>
                      <a:endParaRPr lang="en-US" sz="1200" b="1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9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9140000">
            <a:off x="-232475" y="1339932"/>
            <a:ext cx="3799511" cy="479583"/>
          </a:xfrm>
        </p:spPr>
        <p:txBody>
          <a:bodyPr/>
          <a:lstStyle/>
          <a:p>
            <a:r>
              <a:rPr lang="en-US" cap="none" dirty="0" smtClean="0"/>
              <a:t>Thanks……</a:t>
            </a:r>
            <a:endParaRPr lang="en-US" cap="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91246" y="874697"/>
            <a:ext cx="6096545" cy="2383194"/>
          </a:xfrm>
        </p:spPr>
        <p:txBody>
          <a:bodyPr>
            <a:normAutofit/>
          </a:bodyPr>
          <a:lstStyle/>
          <a:p>
            <a:pPr marL="45720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Created by:</a:t>
            </a:r>
          </a:p>
          <a:p>
            <a:pPr marL="45720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Saqib Javed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John (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MSc CS, PMP, ACP, ITIL v3F, SCJP, SCWCD</a:t>
            </a:r>
          </a:p>
          <a:p>
            <a:pPr marL="45720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Email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saqib.jav@gmail.com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Skype: saqibjohn76</a:t>
            </a:r>
          </a:p>
          <a:p>
            <a:pPr marL="45720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LinkedIn: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pk.linkedin.com/pub/saqib-javed-john/b/125/1b1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Saqib Cvs\Final CV\saq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83938">
            <a:off x="4147678" y="2611083"/>
            <a:ext cx="253860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2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High Level Comparison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66800"/>
            <a:ext cx="3200400" cy="426720"/>
          </a:xfrm>
          <a:solidFill>
            <a:schemeClr val="accent2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01848"/>
            <a:ext cx="3257550" cy="3251152"/>
          </a:xfrm>
          <a:noFill/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Released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2008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5 Process Groups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Knowledge Areas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42</a:t>
            </a: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Processes</a:t>
            </a:r>
            <a:endParaRPr lang="en-US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066800"/>
            <a:ext cx="3200400" cy="426720"/>
          </a:xfrm>
          <a:solidFill>
            <a:schemeClr val="accent3"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01848"/>
            <a:ext cx="3252216" cy="33273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Released in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5 Process Groups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Knowledge Areas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en-US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Processes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7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Addition in Knowledge Areas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66800"/>
            <a:ext cx="3200400" cy="426720"/>
          </a:xfrm>
          <a:solidFill>
            <a:schemeClr val="accent2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565" y="1521733"/>
            <a:ext cx="3257550" cy="3327352"/>
          </a:xfrm>
          <a:noFill/>
        </p:spPr>
        <p:txBody>
          <a:bodyPr>
            <a:normAutofit/>
          </a:bodyPr>
          <a:lstStyle/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Integration 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Scope 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 Management</a:t>
            </a:r>
          </a:p>
          <a:p>
            <a:r>
              <a:rPr lang="en-US" sz="1600" b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Cost </a:t>
            </a:r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Quality </a:t>
            </a:r>
            <a:r>
              <a:rPr lang="en-US" sz="1600" b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Human Resource </a:t>
            </a:r>
            <a:r>
              <a:rPr lang="en-US" sz="1600" b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Communication Management</a:t>
            </a:r>
            <a:endParaRPr lang="en-US" sz="16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Risk Management</a:t>
            </a:r>
          </a:p>
          <a:p>
            <a:r>
              <a:rPr lang="en-US" sz="16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Procurement Management</a:t>
            </a:r>
            <a:endParaRPr lang="en-US" sz="16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066800"/>
            <a:ext cx="3200400" cy="426720"/>
          </a:xfrm>
          <a:solidFill>
            <a:schemeClr val="accent3"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9765" y="1521733"/>
            <a:ext cx="3252216" cy="3632152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Integration </a:t>
            </a:r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Scope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Time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Cost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Quality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Human Resource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Communication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Risk Management</a:t>
            </a:r>
          </a:p>
          <a:p>
            <a:r>
              <a:rPr lang="en-US" sz="16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Procurement Management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Stakeholder Management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600" b="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6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Addition in Processes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66800"/>
            <a:ext cx="3200400" cy="426720"/>
          </a:xfrm>
          <a:solidFill>
            <a:schemeClr val="accent2"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6607397"/>
              </p:ext>
            </p:extLst>
          </p:nvPr>
        </p:nvGraphicFramePr>
        <p:xfrm>
          <a:off x="817417" y="1524003"/>
          <a:ext cx="3221183" cy="2971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269"/>
                <a:gridCol w="404280"/>
                <a:gridCol w="404280"/>
                <a:gridCol w="404280"/>
                <a:gridCol w="452794"/>
                <a:gridCol w="404280"/>
              </a:tblGrid>
              <a:tr h="257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M&amp;C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Integration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Scope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Time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Human Resource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Communications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Procurement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Processes (</a:t>
                      </a:r>
                      <a:r>
                        <a:rPr lang="en-US" sz="11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42</a:t>
                      </a:r>
                      <a:r>
                        <a:rPr lang="en-US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066800"/>
            <a:ext cx="3200400" cy="426720"/>
          </a:xfrm>
          <a:solidFill>
            <a:schemeClr val="accent3"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PMBOK 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2323424"/>
              </p:ext>
            </p:extLst>
          </p:nvPr>
        </p:nvGraphicFramePr>
        <p:xfrm>
          <a:off x="4724400" y="1524000"/>
          <a:ext cx="3200401" cy="327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603"/>
                <a:gridCol w="405039"/>
                <a:gridCol w="405039"/>
                <a:gridCol w="405039"/>
                <a:gridCol w="453642"/>
                <a:gridCol w="405039"/>
              </a:tblGrid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M&amp;C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Integration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Scope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Quality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Human Resource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Communications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Procurement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Stakeholder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Processes (</a:t>
                      </a: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r>
                        <a:rPr lang="en-US" sz="11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3532910" y="5417130"/>
            <a:ext cx="3733800" cy="1427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200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=Initiation</a:t>
            </a:r>
          </a:p>
          <a:p>
            <a:r>
              <a:rPr lang="en-US" sz="1200" b="1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200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=Planning</a:t>
            </a:r>
          </a:p>
          <a:p>
            <a:r>
              <a:rPr lang="en-US" sz="1200" b="1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200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=Execution</a:t>
            </a:r>
          </a:p>
          <a:p>
            <a:r>
              <a:rPr lang="en-US" sz="1200" b="1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M&amp;E</a:t>
            </a:r>
            <a:r>
              <a:rPr lang="en-US" sz="1200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=Monitoring &amp; Controlling</a:t>
            </a:r>
          </a:p>
          <a:p>
            <a:r>
              <a:rPr lang="en-US" sz="1200" b="1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200" cap="none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=Closing</a:t>
            </a:r>
            <a:endParaRPr lang="en-US" sz="1200" cap="none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Integration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288800"/>
              </p:ext>
            </p:extLst>
          </p:nvPr>
        </p:nvGraphicFramePr>
        <p:xfrm>
          <a:off x="762002" y="1219200"/>
          <a:ext cx="7772398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948"/>
                <a:gridCol w="1149850"/>
                <a:gridCol w="1439722"/>
                <a:gridCol w="1532078"/>
                <a:gridCol w="2058014"/>
                <a:gridCol w="1294786"/>
              </a:tblGrid>
              <a:tr h="42964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71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PMBOK 4</a:t>
                      </a: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Develop Project Charter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Develop Project Management Plan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Direct &amp; Manage Project Execution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itchFamily="34" charset="0"/>
                        <a:buChar char="•"/>
                      </a:pPr>
                      <a:r>
                        <a:rPr lang="en-U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 &amp; Control Project </a:t>
                      </a: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Work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Perform Integrated Change Control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Close Project or Phase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194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PMBOK 5</a:t>
                      </a: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en-US" sz="11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1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n-US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Change and its same as in </a:t>
                      </a:r>
                      <a:r>
                        <a:rPr lang="en-US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PMBOK4</a:t>
                      </a:r>
                    </a:p>
                    <a:p>
                      <a:pPr algn="ctr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9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Scope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0992049"/>
              </p:ext>
            </p:extLst>
          </p:nvPr>
        </p:nvGraphicFramePr>
        <p:xfrm>
          <a:off x="762002" y="1066800"/>
          <a:ext cx="7772398" cy="2981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990600"/>
                <a:gridCol w="2286000"/>
                <a:gridCol w="1143000"/>
                <a:gridCol w="2057400"/>
                <a:gridCol w="990600"/>
              </a:tblGrid>
              <a:tr h="3850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15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Collect Requirements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Define scope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Create WBS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Verify Scope</a:t>
                      </a:r>
                    </a:p>
                    <a:p>
                      <a:pPr marL="171450" indent="-171450" algn="l" defTabSz="914400" rtl="0" eaLnBrk="1" fontAlgn="b" latinLnBrk="0" hangingPunct="1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Scope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0708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Scope Management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Collect Requirements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Define scope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WBS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Validate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Scope</a:t>
                      </a:r>
                      <a:endParaRPr lang="en-US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sng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Verify Scope</a:t>
                      </a:r>
                    </a:p>
                    <a:p>
                      <a:pPr marL="171450" indent="-171450" algn="l" fontAlgn="b">
                        <a:lnSpc>
                          <a:spcPct val="2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Scope</a:t>
                      </a: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3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Time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8057281"/>
              </p:ext>
            </p:extLst>
          </p:nvPr>
        </p:nvGraphicFramePr>
        <p:xfrm>
          <a:off x="762002" y="1066800"/>
          <a:ext cx="7812086" cy="3421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990600"/>
                <a:gridCol w="2438400"/>
                <a:gridCol w="1030288"/>
                <a:gridCol w="2057400"/>
                <a:gridCol w="990600"/>
              </a:tblGrid>
              <a:tr h="3850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67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Activities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Sequence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Activities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Activity Resources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Activity Duration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 Schedule</a:t>
                      </a:r>
                    </a:p>
                  </a:txBody>
                  <a:tcPr marL="9525" marR="9525" marT="9525" marB="0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Schedule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0708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Schedule Management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Activities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Sequence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Activities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Activity Resources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Activity Duration</a:t>
                      </a:r>
                    </a:p>
                    <a:p>
                      <a:pPr marL="171450" marR="0" indent="-17145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 Schedule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Schedule</a:t>
                      </a: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4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Cost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23407"/>
              </p:ext>
            </p:extLst>
          </p:nvPr>
        </p:nvGraphicFramePr>
        <p:xfrm>
          <a:off x="762002" y="1066800"/>
          <a:ext cx="7772398" cy="2684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990600"/>
                <a:gridCol w="2286000"/>
                <a:gridCol w="1143000"/>
                <a:gridCol w="2057400"/>
                <a:gridCol w="990600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0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Costs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Determine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</a:t>
                      </a:r>
                      <a:r>
                        <a:rPr lang="en-U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Costs</a:t>
                      </a:r>
                      <a:endParaRPr lang="en-U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1608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Cost Management</a:t>
                      </a: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Costs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Determine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Costs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cap="none" dirty="0" smtClean="0">
                <a:latin typeface="Arial" pitchFamily="34" charset="0"/>
                <a:cs typeface="Arial" pitchFamily="34" charset="0"/>
              </a:rPr>
              <a:t>Quality Management</a:t>
            </a:r>
            <a:endParaRPr lang="en-US" sz="3200" b="1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3912896"/>
              </p:ext>
            </p:extLst>
          </p:nvPr>
        </p:nvGraphicFramePr>
        <p:xfrm>
          <a:off x="762002" y="1066800"/>
          <a:ext cx="7772398" cy="2684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98"/>
                <a:gridCol w="990600"/>
                <a:gridCol w="2286000"/>
                <a:gridCol w="1143000"/>
                <a:gridCol w="2057400"/>
                <a:gridCol w="990600"/>
              </a:tblGrid>
              <a:tr h="417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Execution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Monitoring &amp; </a:t>
                      </a:r>
                      <a:r>
                        <a:rPr lang="en-U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Controlling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Closing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06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 Quality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Perform Quality Assurance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Perform Quality Control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alpha val="60000"/>
                      </a:schemeClr>
                    </a:solidFill>
                  </a:tcPr>
                </a:tc>
              </a:tr>
              <a:tr h="11608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PMBOK 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vert="vert270" anchor="b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Quality Management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 Quality Assurance</a:t>
                      </a: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sng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Perform</a:t>
                      </a:r>
                      <a:r>
                        <a:rPr lang="en-US" sz="1200" u="none" strike="sng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Quality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Control Quality</a:t>
                      </a:r>
                      <a:endParaRPr lang="en-US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2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372</TotalTime>
  <Words>638</Words>
  <Application>Microsoft Office PowerPoint</Application>
  <PresentationFormat>On-screen Show (4:3)</PresentationFormat>
  <Paragraphs>365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Comparison between PMBOK4 and PMBOK5</vt:lpstr>
      <vt:lpstr>High Level Comparison</vt:lpstr>
      <vt:lpstr>Addition in Knowledge Areas</vt:lpstr>
      <vt:lpstr>Addition in Processes</vt:lpstr>
      <vt:lpstr>Integration Management</vt:lpstr>
      <vt:lpstr>Scope Management</vt:lpstr>
      <vt:lpstr>Time Management</vt:lpstr>
      <vt:lpstr>Cost Management</vt:lpstr>
      <vt:lpstr>Quality Management</vt:lpstr>
      <vt:lpstr>Human Resource Management</vt:lpstr>
      <vt:lpstr>Communication Management</vt:lpstr>
      <vt:lpstr>Risk Management</vt:lpstr>
      <vt:lpstr>Procurement Management</vt:lpstr>
      <vt:lpstr>Stakeholder Management</vt:lpstr>
      <vt:lpstr>Thanks……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 Bok4 and PM Bok5</dc:title>
  <dc:creator>Saqib Javed</dc:creator>
  <cp:lastModifiedBy>Saqib Javed</cp:lastModifiedBy>
  <cp:revision>92</cp:revision>
  <dcterms:created xsi:type="dcterms:W3CDTF">2013-11-11T16:08:42Z</dcterms:created>
  <dcterms:modified xsi:type="dcterms:W3CDTF">2013-11-11T22:48:56Z</dcterms:modified>
</cp:coreProperties>
</file>